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abcec5c1c_1_3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abcec5c1c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a71c911a9_0_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a71c911a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a71c911a9_0_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a71c911a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a71c911a9_0_4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a71c911a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63e4e6fb9_0_1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63e4e6fb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a71c911a9_0_6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a71c911a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abcec5c1c_1_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abcec5c1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63e4e6fb9_0_1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63e4e6f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abcec5c1c_1_7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abcec5c1c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abcec5c1c_1_5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abcec5c1c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abcec5c1c_1_1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abcec5c1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abcec5c1c_1_12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abcec5c1c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abcec5c1c_1_12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abcec5c1c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abcec5c1c_1_6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abcec5c1c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abcec5c1c_1_2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abcec5c1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abcec5c1c_1_6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abcec5c1c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abcec5c1c_1_1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abcec5c1c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63e4e6fb9_0_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63e4e6f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63e4e6fb9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63e4e6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abcec5c1c_1_3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abcec5c1c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a71c911a9_0_1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a71c911a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39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21675" y="1224100"/>
            <a:ext cx="4148700" cy="20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80"/>
              <a:t>Antagonisti dei recettori Mineral-Corticoidi: non chiamateli diuretici!</a:t>
            </a:r>
            <a:endParaRPr sz="29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4400" y="3601833"/>
            <a:ext cx="38031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Dr. V. Emanuele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30966" l="1960" r="5575" t="2366"/>
          <a:stretch/>
        </p:blipFill>
        <p:spPr>
          <a:xfrm>
            <a:off x="4111487" y="0"/>
            <a:ext cx="4891799" cy="474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3725" l="2752" r="0" t="0"/>
          <a:stretch/>
        </p:blipFill>
        <p:spPr>
          <a:xfrm>
            <a:off x="3892625" y="4972070"/>
            <a:ext cx="1752321" cy="158438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252189" y="4673600"/>
            <a:ext cx="880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/>
              <a:t>ALDOSTERONE</a:t>
            </a:r>
            <a:endParaRPr sz="7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5029" y="4863969"/>
            <a:ext cx="1314240" cy="108984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757986" y="4673600"/>
            <a:ext cx="99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/>
              <a:t>SPIRONOLATTONE</a:t>
            </a:r>
            <a:endParaRPr sz="700"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0" l="1584" r="0" t="0"/>
          <a:stretch/>
        </p:blipFill>
        <p:spPr>
          <a:xfrm>
            <a:off x="7356400" y="5013709"/>
            <a:ext cx="1314243" cy="93226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7842875" y="4660767"/>
            <a:ext cx="880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/>
              <a:t>EPLERENONE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75" y="793375"/>
            <a:ext cx="8394299" cy="479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80675" y="61495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Kaplan–Meier Estimates of the Rate of Death from Any Cause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580881" y="2764819"/>
            <a:ext cx="2405940" cy="4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1565" y="161375"/>
            <a:ext cx="2062206" cy="42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0" y="6297600"/>
            <a:ext cx="914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820"/>
              <a:t>Rate of Death from Cardiovascular Causes or Hospitalization for Cardiovascular Events</a:t>
            </a:r>
            <a:endParaRPr sz="182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48" y="1033538"/>
            <a:ext cx="8499075" cy="475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594106" y="3895869"/>
            <a:ext cx="2405940" cy="4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677" y="269725"/>
            <a:ext cx="2062206" cy="42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04" y="1062325"/>
            <a:ext cx="8197870" cy="48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type="title"/>
          </p:nvPr>
        </p:nvSpPr>
        <p:spPr>
          <a:xfrm>
            <a:off x="55200" y="6297600"/>
            <a:ext cx="9088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20"/>
              <a:t>Rate of Sudden Death from Cardiac Causes</a:t>
            </a:r>
            <a:endParaRPr sz="1720"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547706" y="3343044"/>
            <a:ext cx="2405940" cy="4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3140" y="268950"/>
            <a:ext cx="2062206" cy="42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936" y="5168170"/>
            <a:ext cx="3199596" cy="5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4">
            <a:alphaModFix/>
          </a:blip>
          <a:srcRect b="0" l="40264" r="16301" t="59755"/>
          <a:stretch/>
        </p:blipFill>
        <p:spPr>
          <a:xfrm>
            <a:off x="2598750" y="0"/>
            <a:ext cx="3946488" cy="10154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0" y="981367"/>
            <a:ext cx="9092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it" sz="3200"/>
              <a:t>RIDUZIONE MORTE IMPROVVISA 21 %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it" sz="3200"/>
              <a:t>RIDUZIONE NUMERO DI OSPEDALIZZAZIONI PER HF 23 %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it" sz="3200"/>
              <a:t>NNT 50 PER EVITARE UNA MORTE/ANNO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it" sz="3200"/>
              <a:t>NNT 33 PER EVITARE UNA MORTE O OSPEDALIZZAZIONE/ANNO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91601" cy="407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4">
            <a:alphaModFix/>
          </a:blip>
          <a:srcRect b="33570" l="0" r="0" t="-9178"/>
          <a:stretch/>
        </p:blipFill>
        <p:spPr>
          <a:xfrm>
            <a:off x="0" y="4691118"/>
            <a:ext cx="8991601" cy="162781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152400" y="4078708"/>
            <a:ext cx="860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OLTRE 2700 PZ. FE 35%. NYHA II.</a:t>
            </a:r>
            <a:endParaRPr b="1"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9651" y="4608689"/>
            <a:ext cx="1954894" cy="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518578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929773" y="3145922"/>
            <a:ext cx="3687468" cy="566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625" y="869625"/>
            <a:ext cx="6654250" cy="57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199" y="219076"/>
            <a:ext cx="2833444" cy="43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250" y="203200"/>
            <a:ext cx="4695751" cy="570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20557"/>
            <a:ext cx="4495800" cy="146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350700"/>
            <a:ext cx="4419599" cy="214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0" l="640" r="5215" t="0"/>
          <a:stretch/>
        </p:blipFill>
        <p:spPr>
          <a:xfrm>
            <a:off x="433550" y="0"/>
            <a:ext cx="824315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13" y="155033"/>
            <a:ext cx="1471744" cy="19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75"/>
            <a:ext cx="8890302" cy="485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150" y="81882"/>
            <a:ext cx="913088" cy="39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/>
          <p:nvPr/>
        </p:nvSpPr>
        <p:spPr>
          <a:xfrm>
            <a:off x="1998875" y="77563"/>
            <a:ext cx="6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2021</a:t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5">
            <a:alphaModFix/>
          </a:blip>
          <a:srcRect b="8114" l="0" r="14763" t="33426"/>
          <a:stretch/>
        </p:blipFill>
        <p:spPr>
          <a:xfrm>
            <a:off x="3241700" y="5316642"/>
            <a:ext cx="3413899" cy="5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 rotWithShape="1">
          <a:blip r:embed="rId6">
            <a:alphaModFix/>
          </a:blip>
          <a:srcRect b="0" l="0" r="0" t="11590"/>
          <a:stretch/>
        </p:blipFill>
        <p:spPr>
          <a:xfrm>
            <a:off x="7007300" y="187433"/>
            <a:ext cx="1984300" cy="4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8500" y="5942531"/>
            <a:ext cx="6858002" cy="25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311700" y="0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Cenni Storici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650" y="702462"/>
            <a:ext cx="6438899" cy="5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587" y="6371900"/>
            <a:ext cx="2420119" cy="2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 b="90805" l="0" r="0" t="0"/>
          <a:stretch/>
        </p:blipFill>
        <p:spPr>
          <a:xfrm>
            <a:off x="152400" y="0"/>
            <a:ext cx="8838374" cy="74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 b="0" l="0" r="0" t="8181"/>
          <a:stretch/>
        </p:blipFill>
        <p:spPr>
          <a:xfrm>
            <a:off x="825900" y="740700"/>
            <a:ext cx="7234094" cy="60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000" y="6127462"/>
            <a:ext cx="813001" cy="37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5000" y="457200"/>
            <a:ext cx="2527500" cy="194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 b="90805" l="0" r="0" t="0"/>
          <a:stretch/>
        </p:blipFill>
        <p:spPr>
          <a:xfrm>
            <a:off x="152400" y="0"/>
            <a:ext cx="8838374" cy="74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79" y="938075"/>
            <a:ext cx="8002693" cy="522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6400" y="355600"/>
            <a:ext cx="2527500" cy="19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8444" y="6336700"/>
            <a:ext cx="902105" cy="41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311688" y="2885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CONCLUSIONI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450" y="3890333"/>
            <a:ext cx="2669306" cy="345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4"/>
          <p:cNvGrpSpPr/>
          <p:nvPr/>
        </p:nvGrpSpPr>
        <p:grpSpPr>
          <a:xfrm>
            <a:off x="152400" y="1371520"/>
            <a:ext cx="8839199" cy="2199245"/>
            <a:chOff x="152400" y="2400300"/>
            <a:chExt cx="8839199" cy="1649475"/>
          </a:xfrm>
        </p:grpSpPr>
        <p:pic>
          <p:nvPicPr>
            <p:cNvPr id="221" name="Google Shape;221;p34"/>
            <p:cNvPicPr preferRelativeResize="0"/>
            <p:nvPr/>
          </p:nvPicPr>
          <p:blipFill rotWithShape="1">
            <a:blip r:embed="rId4">
              <a:alphaModFix/>
            </a:blip>
            <a:srcRect b="8674" l="0" r="0" t="40569"/>
            <a:stretch/>
          </p:blipFill>
          <p:spPr>
            <a:xfrm>
              <a:off x="152400" y="2400300"/>
              <a:ext cx="8839199" cy="1649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34"/>
            <p:cNvSpPr/>
            <p:nvPr/>
          </p:nvSpPr>
          <p:spPr>
            <a:xfrm>
              <a:off x="5458800" y="3803425"/>
              <a:ext cx="3488100" cy="246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4"/>
            <p:cNvSpPr/>
            <p:nvPr/>
          </p:nvSpPr>
          <p:spPr>
            <a:xfrm>
              <a:off x="152400" y="2400300"/>
              <a:ext cx="2093100" cy="246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34"/>
          <p:cNvSpPr/>
          <p:nvPr/>
        </p:nvSpPr>
        <p:spPr>
          <a:xfrm>
            <a:off x="2643650" y="1297867"/>
            <a:ext cx="1239000" cy="44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1446575" y="2030367"/>
            <a:ext cx="1539900" cy="314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4"/>
          <p:cNvSpPr/>
          <p:nvPr/>
        </p:nvSpPr>
        <p:spPr>
          <a:xfrm>
            <a:off x="705450" y="3146167"/>
            <a:ext cx="1031100" cy="44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026" y="2953553"/>
            <a:ext cx="876051" cy="7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995" y="349625"/>
            <a:ext cx="9260001" cy="521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 b="3725" l="2752" r="0" t="0"/>
          <a:stretch/>
        </p:blipFill>
        <p:spPr>
          <a:xfrm>
            <a:off x="1965495" y="3695248"/>
            <a:ext cx="1120575" cy="101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6076" y="4031426"/>
            <a:ext cx="1001300" cy="83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10924" cy="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69" y="818275"/>
            <a:ext cx="7407084" cy="59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3962" y="353046"/>
            <a:ext cx="2420119" cy="2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ctrTitle"/>
          </p:nvPr>
        </p:nvSpPr>
        <p:spPr>
          <a:xfrm>
            <a:off x="387900" y="223333"/>
            <a:ext cx="8520600" cy="11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Effetti Collaterali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50" y="1908772"/>
            <a:ext cx="8756101" cy="378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150" y="6240750"/>
            <a:ext cx="2420119" cy="2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3042" r="3051" t="0"/>
          <a:stretch/>
        </p:blipFill>
        <p:spPr>
          <a:xfrm>
            <a:off x="3679725" y="0"/>
            <a:ext cx="546427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287" y="4114800"/>
            <a:ext cx="3312725" cy="23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50" y="314400"/>
            <a:ext cx="4361098" cy="220614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0" y="3038167"/>
            <a:ext cx="436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CIRCA 1600 PZ. FE 25% NYHA III-IV.  N.B. BBLOCCO 11%</a:t>
            </a:r>
            <a:endParaRPr b="1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38400"/>
            <a:ext cx="8842025" cy="26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035081"/>
            <a:ext cx="6629402" cy="4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3200"/>
            <a:ext cx="398621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614297"/>
            <a:ext cx="6858002" cy="51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2886" y="475642"/>
            <a:ext cx="2571535" cy="56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6331" l="0" r="0" t="0"/>
          <a:stretch/>
        </p:blipFill>
        <p:spPr>
          <a:xfrm>
            <a:off x="0" y="0"/>
            <a:ext cx="9144002" cy="58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3937" y="5828169"/>
            <a:ext cx="2922097" cy="52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5">
            <a:alphaModFix/>
          </a:blip>
          <a:srcRect b="0" l="40264" r="16301" t="59755"/>
          <a:stretch/>
        </p:blipFill>
        <p:spPr>
          <a:xfrm>
            <a:off x="101926" y="5967417"/>
            <a:ext cx="2522000" cy="64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272850" y="2831700"/>
            <a:ext cx="87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OLTRE 6000 </a:t>
            </a:r>
            <a:r>
              <a:rPr b="1" lang="it"/>
              <a:t>PZ. HF/CHD POST IMA. FE 33%. SI BBLOCCO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5" y="648922"/>
            <a:ext cx="8973198" cy="397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 b="0" l="40264" r="16301" t="59755"/>
          <a:stretch/>
        </p:blipFill>
        <p:spPr>
          <a:xfrm>
            <a:off x="3311001" y="0"/>
            <a:ext cx="2522000" cy="64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3350" y="4796613"/>
            <a:ext cx="9063777" cy="138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